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379" r:id="rId17"/>
    <p:sldId id="1531" r:id="rId18"/>
    <p:sldId id="1516" r:id="rId19"/>
    <p:sldId id="1517" r:id="rId20"/>
    <p:sldId id="1510" r:id="rId21"/>
    <p:sldId id="1511" r:id="rId22"/>
    <p:sldId id="1512" r:id="rId23"/>
    <p:sldId id="1513" r:id="rId24"/>
    <p:sldId id="1514" r:id="rId25"/>
    <p:sldId id="1515" r:id="rId26"/>
    <p:sldId id="1518" r:id="rId27"/>
    <p:sldId id="1519" r:id="rId28"/>
    <p:sldId id="1520" r:id="rId29"/>
    <p:sldId id="1521" r:id="rId30"/>
    <p:sldId id="1522" r:id="rId31"/>
    <p:sldId id="1524" r:id="rId32"/>
    <p:sldId id="1523" r:id="rId33"/>
    <p:sldId id="1508" r:id="rId34"/>
    <p:sldId id="1507" r:id="rId35"/>
    <p:sldId id="1527" r:id="rId36"/>
    <p:sldId id="1528" r:id="rId37"/>
    <p:sldId id="551" r:id="rId38"/>
    <p:sldId id="554" r:id="rId39"/>
    <p:sldId id="1525" r:id="rId40"/>
    <p:sldId id="1526" r:id="rId41"/>
    <p:sldId id="562" r:id="rId42"/>
    <p:sldId id="563" r:id="rId43"/>
    <p:sldId id="1296" r:id="rId44"/>
    <p:sldId id="1529" r:id="rId45"/>
    <p:sldId id="1530" r:id="rId46"/>
    <p:sldId id="1059" r:id="rId47"/>
    <p:sldId id="1060" r:id="rId48"/>
    <p:sldId id="1418" r:id="rId49"/>
    <p:sldId id="1474" r:id="rId50"/>
    <p:sldId id="1475" r:id="rId51"/>
    <p:sldId id="1476" r:id="rId52"/>
    <p:sldId id="1477" r:id="rId53"/>
    <p:sldId id="1478" r:id="rId54"/>
    <p:sldId id="1494" r:id="rId55"/>
    <p:sldId id="1479" r:id="rId56"/>
    <p:sldId id="1480" r:id="rId57"/>
    <p:sldId id="1481" r:id="rId58"/>
    <p:sldId id="386" r:id="rId59"/>
    <p:sldId id="1498" r:id="rId60"/>
    <p:sldId id="654" r:id="rId61"/>
    <p:sldId id="397" r:id="rId62"/>
    <p:sldId id="1499" r:id="rId63"/>
    <p:sldId id="657" r:id="rId64"/>
    <p:sldId id="851" r:id="rId65"/>
    <p:sldId id="331" r:id="rId66"/>
    <p:sldId id="1205" r:id="rId67"/>
    <p:sldId id="914" r:id="rId68"/>
    <p:sldId id="852" r:id="rId69"/>
    <p:sldId id="1245" r:id="rId70"/>
    <p:sldId id="1156" r:id="rId71"/>
    <p:sldId id="1465" r:id="rId72"/>
    <p:sldId id="1466" r:id="rId73"/>
    <p:sldId id="1394" r:id="rId74"/>
    <p:sldId id="1395" r:id="rId75"/>
    <p:sldId id="1401" r:id="rId76"/>
    <p:sldId id="1402" r:id="rId77"/>
    <p:sldId id="1244" r:id="rId78"/>
    <p:sldId id="1285" r:id="rId79"/>
    <p:sldId id="1159" r:id="rId80"/>
    <p:sldId id="686" r:id="rId81"/>
    <p:sldId id="1207" r:id="rId82"/>
    <p:sldId id="1356" r:id="rId83"/>
    <p:sldId id="1357" r:id="rId84"/>
    <p:sldId id="302" r:id="rId85"/>
    <p:sldId id="1421" r:id="rId86"/>
    <p:sldId id="1130" r:id="rId87"/>
    <p:sldId id="1203" r:id="rId88"/>
    <p:sldId id="1263" r:id="rId89"/>
    <p:sldId id="1265" r:id="rId90"/>
    <p:sldId id="305" r:id="rId91"/>
    <p:sldId id="1266" r:id="rId92"/>
    <p:sldId id="306" r:id="rId93"/>
    <p:sldId id="308" r:id="rId94"/>
    <p:sldId id="1131" r:id="rId95"/>
    <p:sldId id="1267" r:id="rId96"/>
    <p:sldId id="1132" r:id="rId97"/>
    <p:sldId id="1268" r:id="rId98"/>
    <p:sldId id="1133" r:id="rId99"/>
    <p:sldId id="313" r:id="rId100"/>
    <p:sldId id="1204" r:id="rId101"/>
    <p:sldId id="1134" r:id="rId102"/>
    <p:sldId id="1242" r:id="rId103"/>
    <p:sldId id="1289" r:id="rId104"/>
    <p:sldId id="1135" r:id="rId105"/>
    <p:sldId id="1136" r:id="rId106"/>
    <p:sldId id="1209" r:id="rId107"/>
    <p:sldId id="1269" r:id="rId108"/>
    <p:sldId id="1137" r:id="rId109"/>
    <p:sldId id="1270" r:id="rId110"/>
    <p:sldId id="1138" r:id="rId111"/>
    <p:sldId id="1139" r:id="rId112"/>
    <p:sldId id="1140" r:id="rId113"/>
    <p:sldId id="1078" r:id="rId114"/>
    <p:sldId id="1141" r:id="rId115"/>
    <p:sldId id="1142" r:id="rId116"/>
    <p:sldId id="1143" r:id="rId117"/>
    <p:sldId id="1388" r:id="rId118"/>
    <p:sldId id="1154" r:id="rId119"/>
    <p:sldId id="1144" r:id="rId120"/>
    <p:sldId id="1155" r:id="rId121"/>
    <p:sldId id="1145" r:id="rId122"/>
    <p:sldId id="1146" r:id="rId123"/>
    <p:sldId id="1147" r:id="rId124"/>
    <p:sldId id="1061" r:id="rId125"/>
    <p:sldId id="1062" r:id="rId126"/>
    <p:sldId id="1063" r:id="rId127"/>
    <p:sldId id="1253" r:id="rId128"/>
    <p:sldId id="1254" r:id="rId129"/>
    <p:sldId id="1255" r:id="rId130"/>
    <p:sldId id="1256" r:id="rId131"/>
    <p:sldId id="1500" r:id="rId132"/>
    <p:sldId id="1501" r:id="rId133"/>
    <p:sldId id="1257" r:id="rId134"/>
    <p:sldId id="1258" r:id="rId135"/>
    <p:sldId id="1259" r:id="rId136"/>
    <p:sldId id="1260" r:id="rId137"/>
    <p:sldId id="1261" r:id="rId138"/>
    <p:sldId id="1170" r:id="rId139"/>
    <p:sldId id="1064" r:id="rId140"/>
    <p:sldId id="1065" r:id="rId141"/>
    <p:sldId id="1447" r:id="rId142"/>
    <p:sldId id="1358" r:id="rId143"/>
    <p:sldId id="1425" r:id="rId144"/>
    <p:sldId id="1441" r:id="rId145"/>
    <p:sldId id="1392" r:id="rId146"/>
    <p:sldId id="1420" r:id="rId147"/>
    <p:sldId id="360" r:id="rId148"/>
    <p:sldId id="801" r:id="rId149"/>
    <p:sldId id="1262" r:id="rId150"/>
    <p:sldId id="362" r:id="rId151"/>
    <p:sldId id="507" r:id="rId152"/>
    <p:sldId id="591" r:id="rId153"/>
    <p:sldId id="385" r:id="rId154"/>
    <p:sldId id="1125" r:id="rId155"/>
    <p:sldId id="387" r:id="rId156"/>
    <p:sldId id="388" r:id="rId157"/>
    <p:sldId id="527" r:id="rId158"/>
    <p:sldId id="529" r:id="rId159"/>
    <p:sldId id="393" r:id="rId160"/>
    <p:sldId id="395" r:id="rId161"/>
    <p:sldId id="947" r:id="rId162"/>
    <p:sldId id="1424" r:id="rId163"/>
    <p:sldId id="702" r:id="rId164"/>
    <p:sldId id="531" r:id="rId165"/>
    <p:sldId id="1362" r:id="rId166"/>
    <p:sldId id="1363" r:id="rId167"/>
    <p:sldId id="949" r:id="rId168"/>
    <p:sldId id="950" r:id="rId169"/>
    <p:sldId id="853" r:id="rId170"/>
    <p:sldId id="1102" r:id="rId171"/>
    <p:sldId id="816" r:id="rId172"/>
    <p:sldId id="414" r:id="rId173"/>
    <p:sldId id="545" r:id="rId174"/>
    <p:sldId id="533" r:id="rId175"/>
    <p:sldId id="534" r:id="rId176"/>
    <p:sldId id="542" r:id="rId177"/>
    <p:sldId id="543" r:id="rId178"/>
    <p:sldId id="1361" r:id="rId179"/>
    <p:sldId id="544" r:id="rId180"/>
    <p:sldId id="1295" r:id="rId181"/>
    <p:sldId id="546" r:id="rId182"/>
    <p:sldId id="522" r:id="rId183"/>
    <p:sldId id="523" r:id="rId184"/>
    <p:sldId id="809" r:id="rId185"/>
    <p:sldId id="526" r:id="rId186"/>
    <p:sldId id="1387" r:id="rId187"/>
    <p:sldId id="524" r:id="rId188"/>
    <p:sldId id="548" r:id="rId189"/>
    <p:sldId id="646" r:id="rId190"/>
    <p:sldId id="647" r:id="rId191"/>
    <p:sldId id="773" r:id="rId192"/>
    <p:sldId id="772" r:id="rId193"/>
    <p:sldId id="549" r:id="rId194"/>
    <p:sldId id="550" r:id="rId195"/>
    <p:sldId id="547" r:id="rId196"/>
    <p:sldId id="515" r:id="rId197"/>
    <p:sldId id="516" r:id="rId198"/>
    <p:sldId id="517" r:id="rId199"/>
    <p:sldId id="555" r:id="rId200"/>
    <p:sldId id="1386" r:id="rId201"/>
    <p:sldId id="558" r:id="rId202"/>
    <p:sldId id="1467" r:id="rId203"/>
    <p:sldId id="1468" r:id="rId204"/>
    <p:sldId id="1419" r:id="rId205"/>
    <p:sldId id="1335" r:id="rId206"/>
    <p:sldId id="1336" r:id="rId207"/>
    <p:sldId id="625" r:id="rId208"/>
    <p:sldId id="1150" r:id="rId209"/>
    <p:sldId id="1240" r:id="rId210"/>
    <p:sldId id="1414" r:id="rId211"/>
    <p:sldId id="1444" r:id="rId212"/>
    <p:sldId id="1152" r:id="rId213"/>
    <p:sldId id="1153" r:id="rId214"/>
    <p:sldId id="436" r:id="rId215"/>
    <p:sldId id="402" r:id="rId216"/>
    <p:sldId id="403" r:id="rId217"/>
    <p:sldId id="404" r:id="rId218"/>
    <p:sldId id="1075" r:id="rId219"/>
    <p:sldId id="1076" r:id="rId220"/>
    <p:sldId id="1219" r:id="rId221"/>
    <p:sldId id="421" r:id="rId222"/>
    <p:sldId id="564" r:id="rId223"/>
    <p:sldId id="1364" r:id="rId224"/>
    <p:sldId id="826" r:id="rId225"/>
    <p:sldId id="566" r:id="rId226"/>
    <p:sldId id="1211" r:id="rId227"/>
    <p:sldId id="1430" r:id="rId228"/>
    <p:sldId id="1460" r:id="rId229"/>
    <p:sldId id="820" r:id="rId230"/>
    <p:sldId id="821" r:id="rId231"/>
    <p:sldId id="1077" r:id="rId232"/>
    <p:sldId id="1177" r:id="rId233"/>
    <p:sldId id="798" r:id="rId234"/>
    <p:sldId id="1215" r:id="rId235"/>
    <p:sldId id="1427" r:id="rId236"/>
    <p:sldId id="1225" r:id="rId237"/>
    <p:sldId id="1212" r:id="rId238"/>
    <p:sldId id="1213" r:id="rId239"/>
    <p:sldId id="1216" r:id="rId240"/>
    <p:sldId id="1210" r:id="rId241"/>
    <p:sldId id="1151" r:id="rId242"/>
    <p:sldId id="1217" r:id="rId243"/>
    <p:sldId id="1226" r:id="rId244"/>
    <p:sldId id="443" r:id="rId245"/>
    <p:sldId id="445" r:id="rId246"/>
    <p:sldId id="446" r:id="rId247"/>
    <p:sldId id="1293" r:id="rId248"/>
    <p:sldId id="1403" r:id="rId249"/>
    <p:sldId id="1290" r:id="rId250"/>
    <p:sldId id="1294" r:id="rId251"/>
    <p:sldId id="1283" r:id="rId252"/>
    <p:sldId id="1292" r:id="rId253"/>
    <p:sldId id="440" r:id="rId254"/>
    <p:sldId id="823" r:id="rId255"/>
    <p:sldId id="570" r:id="rId256"/>
    <p:sldId id="827" r:id="rId257"/>
    <p:sldId id="453" r:id="rId258"/>
    <p:sldId id="574" r:id="rId259"/>
    <p:sldId id="838" r:id="rId260"/>
    <p:sldId id="839" r:id="rId261"/>
    <p:sldId id="1271" r:id="rId262"/>
    <p:sldId id="576" r:id="rId263"/>
    <p:sldId id="824" r:id="rId264"/>
    <p:sldId id="577" r:id="rId265"/>
    <p:sldId id="935" r:id="rId266"/>
    <p:sldId id="371" r:id="rId267"/>
    <p:sldId id="575" r:id="rId268"/>
    <p:sldId id="1426" r:id="rId269"/>
    <p:sldId id="1165" r:id="rId270"/>
    <p:sldId id="1166" r:id="rId271"/>
    <p:sldId id="937" r:id="rId272"/>
    <p:sldId id="894" r:id="rId273"/>
    <p:sldId id="532" r:id="rId274"/>
    <p:sldId id="1167" r:id="rId275"/>
    <p:sldId id="1168" r:id="rId276"/>
    <p:sldId id="587" r:id="rId277"/>
    <p:sldId id="675" r:id="rId278"/>
    <p:sldId id="588" r:id="rId279"/>
    <p:sldId id="997" r:id="rId280"/>
    <p:sldId id="856" r:id="rId281"/>
    <p:sldId id="857" r:id="rId282"/>
    <p:sldId id="706" r:id="rId283"/>
    <p:sldId id="589" r:id="rId284"/>
    <p:sldId id="998" r:id="rId285"/>
    <p:sldId id="707" r:id="rId286"/>
    <p:sldId id="815" r:id="rId287"/>
    <p:sldId id="1410" r:id="rId288"/>
    <p:sldId id="979" r:id="rId289"/>
    <p:sldId id="982" r:id="rId290"/>
    <p:sldId id="983" r:id="rId291"/>
    <p:sldId id="975" r:id="rId292"/>
    <p:sldId id="708" r:id="rId293"/>
    <p:sldId id="593" r:id="rId294"/>
    <p:sldId id="709" r:id="rId295"/>
    <p:sldId id="594" r:id="rId296"/>
    <p:sldId id="710" r:id="rId297"/>
    <p:sldId id="607" r:id="rId298"/>
    <p:sldId id="336" r:id="rId299"/>
    <p:sldId id="337" r:id="rId300"/>
    <p:sldId id="748" r:id="rId301"/>
    <p:sldId id="1034" r:id="rId302"/>
    <p:sldId id="508" r:id="rId303"/>
    <p:sldId id="622" r:id="rId304"/>
    <p:sldId id="1194" r:id="rId305"/>
    <p:sldId id="989" r:id="rId306"/>
    <p:sldId id="1228" r:id="rId307"/>
    <p:sldId id="987" r:id="rId308"/>
    <p:sldId id="623" r:id="rId309"/>
    <p:sldId id="1035" r:id="rId310"/>
    <p:sldId id="1196" r:id="rId311"/>
    <p:sldId id="990" r:id="rId312"/>
    <p:sldId id="991" r:id="rId313"/>
    <p:sldId id="1224" r:id="rId314"/>
    <p:sldId id="627" r:id="rId315"/>
    <p:sldId id="628" r:id="rId316"/>
    <p:sldId id="1036" r:id="rId317"/>
    <p:sldId id="626" r:id="rId318"/>
    <p:sldId id="992" r:id="rId319"/>
    <p:sldId id="1037" r:id="rId320"/>
    <p:sldId id="629" r:id="rId321"/>
    <p:sldId id="1274" r:id="rId322"/>
    <p:sldId id="1038" r:id="rId323"/>
    <p:sldId id="630" r:id="rId324"/>
    <p:sldId id="1039" r:id="rId325"/>
    <p:sldId id="1082" r:id="rId326"/>
    <p:sldId id="1197" r:id="rId327"/>
    <p:sldId id="818" r:id="rId328"/>
    <p:sldId id="1199" r:id="rId329"/>
    <p:sldId id="1081" r:id="rId330"/>
    <p:sldId id="631" r:id="rId331"/>
    <p:sldId id="993" r:id="rId332"/>
    <p:sldId id="1083" r:id="rId333"/>
    <p:sldId id="1198" r:id="rId334"/>
    <p:sldId id="913" r:id="rId335"/>
    <p:sldId id="1200" r:id="rId336"/>
    <p:sldId id="1085" r:id="rId337"/>
    <p:sldId id="1201" r:id="rId338"/>
    <p:sldId id="994" r:id="rId339"/>
    <p:sldId id="1272" r:id="rId340"/>
    <p:sldId id="1084" r:id="rId341"/>
    <p:sldId id="751" r:id="rId342"/>
    <p:sldId id="352" r:id="rId343"/>
    <p:sldId id="1275" r:id="rId344"/>
    <p:sldId id="633" r:id="rId345"/>
    <p:sldId id="521" r:id="rId346"/>
    <p:sldId id="1337" r:id="rId347"/>
    <p:sldId id="1160" r:id="rId348"/>
    <p:sldId id="1340" r:id="rId349"/>
    <p:sldId id="1352" r:id="rId350"/>
    <p:sldId id="368" r:id="rId351"/>
    <p:sldId id="636" r:id="rId352"/>
    <p:sldId id="663" r:id="rId353"/>
    <p:sldId id="664" r:id="rId354"/>
    <p:sldId id="637" r:id="rId355"/>
    <p:sldId id="638" r:id="rId356"/>
    <p:sldId id="712" r:id="rId357"/>
    <p:sldId id="713" r:id="rId358"/>
    <p:sldId id="714" r:id="rId359"/>
    <p:sldId id="836" r:id="rId360"/>
    <p:sldId id="837" r:id="rId361"/>
    <p:sldId id="342" r:id="rId362"/>
    <p:sldId id="1067" r:id="rId363"/>
    <p:sldId id="1473" r:id="rId364"/>
    <p:sldId id="1343" r:id="rId365"/>
    <p:sldId id="1068" r:id="rId366"/>
    <p:sldId id="727" r:id="rId367"/>
    <p:sldId id="728" r:id="rId368"/>
    <p:sldId id="781" r:id="rId369"/>
    <p:sldId id="1007" r:id="rId370"/>
    <p:sldId id="730" r:id="rId371"/>
    <p:sldId id="1264" r:id="rId372"/>
    <p:sldId id="1448" r:id="rId373"/>
    <p:sldId id="1449" r:id="rId374"/>
    <p:sldId id="1450" r:id="rId375"/>
    <p:sldId id="1157" r:id="rId376"/>
    <p:sldId id="1158" r:id="rId377"/>
    <p:sldId id="775" r:id="rId378"/>
    <p:sldId id="354" r:id="rId379"/>
    <p:sldId id="735" r:id="rId380"/>
    <p:sldId id="738" r:id="rId381"/>
    <p:sldId id="774" r:id="rId382"/>
    <p:sldId id="1453" r:id="rId383"/>
    <p:sldId id="737" r:id="rId384"/>
    <p:sldId id="740" r:id="rId385"/>
    <p:sldId id="683" r:id="rId386"/>
    <p:sldId id="684" r:id="rId387"/>
    <p:sldId id="682" r:id="rId388"/>
    <p:sldId id="1405" r:id="rId389"/>
    <p:sldId id="1434" r:id="rId390"/>
    <p:sldId id="1432" r:id="rId391"/>
    <p:sldId id="1385" r:id="rId392"/>
    <p:sldId id="1433" r:id="rId393"/>
    <p:sldId id="1438" r:id="rId394"/>
    <p:sldId id="1439" r:id="rId395"/>
    <p:sldId id="1440" r:id="rId396"/>
    <p:sldId id="1431" r:id="rId397"/>
    <p:sldId id="1436" r:id="rId398"/>
    <p:sldId id="968" r:id="rId399"/>
    <p:sldId id="969" r:id="rId400"/>
    <p:sldId id="609" r:id="rId401"/>
    <p:sldId id="610" r:id="rId402"/>
    <p:sldId id="703" r:id="rId403"/>
    <p:sldId id="611" r:id="rId404"/>
    <p:sldId id="612" r:id="rId405"/>
    <p:sldId id="704" r:id="rId406"/>
    <p:sldId id="613" r:id="rId407"/>
    <p:sldId id="705" r:id="rId408"/>
    <p:sldId id="614" r:id="rId409"/>
    <p:sldId id="1045" r:id="rId410"/>
    <p:sldId id="1382" r:id="rId411"/>
    <p:sldId id="1492" r:id="rId412"/>
    <p:sldId id="986" r:id="rId413"/>
    <p:sldId id="427" r:id="rId414"/>
    <p:sldId id="689" r:id="rId415"/>
    <p:sldId id="731" r:id="rId416"/>
    <p:sldId id="732" r:id="rId417"/>
    <p:sldId id="758" r:id="rId418"/>
    <p:sldId id="759" r:id="rId419"/>
    <p:sldId id="1417" r:id="rId420"/>
    <p:sldId id="916" r:id="rId421"/>
    <p:sldId id="917" r:id="rId422"/>
    <p:sldId id="840" r:id="rId423"/>
    <p:sldId id="841" r:id="rId424"/>
    <p:sldId id="939" r:id="rId425"/>
    <p:sldId id="766" r:id="rId426"/>
    <p:sldId id="767" r:id="rId427"/>
    <p:sldId id="776" r:id="rId428"/>
    <p:sldId id="752" r:id="rId429"/>
    <p:sldId id="753" r:id="rId430"/>
    <p:sldId id="764" r:id="rId431"/>
    <p:sldId id="765" r:id="rId432"/>
    <p:sldId id="1472" r:id="rId433"/>
    <p:sldId id="874" r:id="rId434"/>
    <p:sldId id="946" r:id="rId435"/>
    <p:sldId id="943" r:id="rId436"/>
    <p:sldId id="755" r:id="rId437"/>
    <p:sldId id="754" r:id="rId438"/>
    <p:sldId id="670" r:id="rId439"/>
    <p:sldId id="1347" r:id="rId440"/>
    <p:sldId id="777" r:id="rId441"/>
    <p:sldId id="762" r:id="rId442"/>
    <p:sldId id="763" r:id="rId443"/>
    <p:sldId id="769" r:id="rId444"/>
    <p:sldId id="1398" r:id="rId445"/>
    <p:sldId id="770" r:id="rId446"/>
    <p:sldId id="873" r:id="rId447"/>
    <p:sldId id="875" r:id="rId448"/>
    <p:sldId id="1469" r:id="rId449"/>
    <p:sldId id="1412" r:id="rId450"/>
    <p:sldId id="583" r:id="rId451"/>
    <p:sldId id="584" r:id="rId452"/>
    <p:sldId id="585" r:id="rId453"/>
    <p:sldId id="1069" r:id="rId454"/>
    <p:sldId id="1442" r:id="rId455"/>
    <p:sldId id="952" r:id="rId456"/>
    <p:sldId id="1348" r:id="rId457"/>
    <p:sldId id="1349" r:id="rId458"/>
    <p:sldId id="1396" r:id="rId459"/>
    <p:sldId id="1397" r:id="rId460"/>
    <p:sldId id="1350" r:id="rId461"/>
    <p:sldId id="761" r:id="rId462"/>
    <p:sldId id="1404" r:id="rId463"/>
    <p:sldId id="861" r:id="rId464"/>
    <p:sldId id="862" r:id="rId465"/>
    <p:sldId id="756" r:id="rId466"/>
    <p:sldId id="771" r:id="rId467"/>
    <p:sldId id="876" r:id="rId468"/>
    <p:sldId id="1471" r:id="rId469"/>
    <p:sldId id="1393" r:id="rId470"/>
    <p:sldId id="1389" r:id="rId471"/>
    <p:sldId id="1457" r:id="rId472"/>
    <p:sldId id="1458" r:id="rId473"/>
    <p:sldId id="1459" r:id="rId474"/>
    <p:sldId id="1505" r:id="rId475"/>
    <p:sldId id="1428" r:id="rId476"/>
    <p:sldId id="778" r:id="rId477"/>
    <p:sldId id="779" r:id="rId478"/>
    <p:sldId id="834" r:id="rId479"/>
    <p:sldId id="780" r:id="rId480"/>
    <p:sldId id="833" r:id="rId481"/>
    <p:sldId id="783" r:id="rId482"/>
    <p:sldId id="880" r:id="rId483"/>
    <p:sldId id="881" r:id="rId484"/>
    <p:sldId id="879" r:id="rId485"/>
    <p:sldId id="866" r:id="rId486"/>
    <p:sldId id="1341" r:id="rId487"/>
    <p:sldId id="1390" r:id="rId488"/>
    <p:sldId id="1391" r:id="rId489"/>
    <p:sldId id="878" r:id="rId490"/>
    <p:sldId id="867" r:id="rId491"/>
    <p:sldId id="868" r:id="rId492"/>
    <p:sldId id="870" r:id="rId493"/>
    <p:sldId id="1241" r:id="rId494"/>
    <p:sldId id="1411" r:id="rId495"/>
    <p:sldId id="869" r:id="rId496"/>
    <p:sldId id="1342"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1033" r:id="rId511"/>
    <p:sldId id="1021" r:id="rId512"/>
    <p:sldId id="1022" r:id="rId513"/>
    <p:sldId id="1023" r:id="rId514"/>
    <p:sldId id="1024" r:id="rId515"/>
    <p:sldId id="1025" r:id="rId516"/>
    <p:sldId id="1027" r:id="rId517"/>
    <p:sldId id="1028" r:id="rId518"/>
    <p:sldId id="1029" r:id="rId519"/>
    <p:sldId id="1030" r:id="rId520"/>
    <p:sldId id="1032" r:id="rId521"/>
    <p:sldId id="1031" r:id="rId522"/>
    <p:sldId id="885" r:id="rId523"/>
    <p:sldId id="1074" r:id="rId524"/>
    <p:sldId id="976" r:id="rId525"/>
    <p:sldId id="933" r:id="rId526"/>
    <p:sldId id="954" r:id="rId527"/>
    <p:sldId id="788" r:id="rId528"/>
    <p:sldId id="1502" r:id="rId529"/>
    <p:sldId id="1456" r:id="rId530"/>
    <p:sldId id="1489" r:id="rId531"/>
    <p:sldId id="1503" r:id="rId532"/>
    <p:sldId id="1493" r:id="rId533"/>
    <p:sldId id="1495" r:id="rId534"/>
    <p:sldId id="1504"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0FF9"/>
    <a:srgbClr val="803A69"/>
    <a:srgbClr val="FD8603"/>
    <a:srgbClr val="EAE2DA"/>
    <a:srgbClr val="39AE0A"/>
    <a:srgbClr val="F63122"/>
    <a:srgbClr val="CAA496"/>
    <a:srgbClr val="41C60C"/>
    <a:srgbClr val="5E4C34"/>
    <a:srgbClr val="7E0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74743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 . values or query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1169551"/>
          </a:xfrm>
          <a:prstGeom prst="rect">
            <a:avLst/>
          </a:prstGeom>
        </p:spPr>
        <p:txBody>
          <a:bodyPr wrap="square">
            <a:spAutoFit/>
          </a:bodyPr>
          <a:lstStyle/>
          <a:p>
            <a:r>
              <a:rPr lang="en-IN" sz="2000" dirty="0">
                <a:solidFill>
                  <a:srgbClr val="0077AA"/>
                </a:solidFill>
                <a:latin typeface="Liberation Mono"/>
              </a:rPr>
              <a:t>INSERT INTO schemaName</a:t>
            </a:r>
            <a:r>
              <a:rPr lang="en-IN" sz="2000" dirty="0">
                <a:latin typeface="Liberation Mono"/>
              </a:rPr>
              <a:t>.</a:t>
            </a:r>
            <a:r>
              <a:rPr lang="en-IN" sz="2000" dirty="0">
                <a:solidFill>
                  <a:srgbClr val="0077AA"/>
                </a:solidFill>
                <a:latin typeface="Liberation Mono"/>
              </a:rPr>
              <a:t>tableName</a:t>
            </a:r>
            <a:r>
              <a:rPr lang="en-IN" sz="2000" dirty="0">
                <a:latin typeface="Liberation Mono"/>
              </a:rPr>
              <a:t>(</a:t>
            </a:r>
            <a:r>
              <a:rPr lang="en-IN" sz="2000" dirty="0">
                <a:solidFill>
                  <a:srgbClr val="0077AA"/>
                </a:solidFill>
                <a:latin typeface="Liberation Mono"/>
              </a:rPr>
              <a:t> </a:t>
            </a:r>
            <a:r>
              <a:rPr lang="en-IN" sz="2000" dirty="0">
                <a:latin typeface="Liberation Mono"/>
              </a:rPr>
              <a:t>columnName, . . . ) </a:t>
            </a:r>
            <a:r>
              <a:rPr lang="en-IN" sz="2000" dirty="0">
                <a:solidFill>
                  <a:srgbClr val="0077AA"/>
                </a:solidFill>
                <a:latin typeface="Liberation Mono"/>
              </a:rPr>
              <a:t>VALUES </a:t>
            </a:r>
            <a:r>
              <a:rPr lang="en-IN" sz="2000" dirty="0">
                <a:latin typeface="Liberation Mono"/>
              </a:rPr>
              <a:t>[ </a:t>
            </a:r>
            <a:r>
              <a:rPr lang="en-IN" sz="2000" dirty="0">
                <a:solidFill>
                  <a:srgbClr val="0077AA"/>
                </a:solidFill>
                <a:latin typeface="Liberation Mono"/>
              </a:rPr>
              <a:t>ROW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expression | DEFAULT }, . . . ) [, (</a:t>
            </a:r>
            <a:r>
              <a:rPr lang="en-IN" sz="2000" dirty="0">
                <a:solidFill>
                  <a:srgbClr val="0077AA"/>
                </a:solidFill>
                <a:latin typeface="Liberation Mono"/>
              </a:rPr>
              <a:t> </a:t>
            </a:r>
            <a:r>
              <a:rPr lang="en-IN" sz="2000" dirty="0">
                <a:latin typeface="Liberation Mono"/>
              </a:rPr>
              <a:t>{ expression | DEFAULT }, . . . ), (</a:t>
            </a:r>
            <a:r>
              <a:rPr lang="en-IN" sz="2000" dirty="0">
                <a:solidFill>
                  <a:srgbClr val="0077AA"/>
                </a:solidFill>
                <a:latin typeface="Liberation Mono"/>
              </a:rPr>
              <a:t> </a:t>
            </a:r>
            <a:r>
              <a:rPr lang="en-IN" sz="2000" dirty="0">
                <a:latin typeface="Liberation Mono"/>
              </a:rPr>
              <a:t>{ expression | DEFAULT }, . . . ), . . . ]</a:t>
            </a:r>
          </a:p>
          <a:p>
            <a:endParaRPr lang="en-IN" sz="1000" dirty="0">
              <a:latin typeface="Liberation Mono"/>
            </a:endParaRPr>
          </a:p>
          <a:p>
            <a:r>
              <a:rPr lang="en-IN" sz="2000" dirty="0">
                <a:solidFill>
                  <a:srgbClr val="0077AA"/>
                </a:solidFill>
                <a:latin typeface="Liberation Mono"/>
              </a:rPr>
              <a:t>INSERT INTO schemaName</a:t>
            </a:r>
            <a:r>
              <a:rPr lang="en-IN" sz="2000" dirty="0">
                <a:latin typeface="Liberation Mono"/>
              </a:rPr>
              <a:t>.</a:t>
            </a:r>
            <a:r>
              <a:rPr lang="en-IN" sz="2000" dirty="0">
                <a:solidFill>
                  <a:srgbClr val="0077AA"/>
                </a:solidFill>
                <a:latin typeface="Liberation Mono"/>
              </a:rPr>
              <a:t>tableName</a:t>
            </a:r>
            <a:r>
              <a:rPr lang="en-IN" sz="2000" dirty="0">
                <a:latin typeface="Liberation Mono"/>
              </a:rPr>
              <a:t>(</a:t>
            </a:r>
            <a:r>
              <a:rPr lang="en-IN" sz="2000" dirty="0">
                <a:solidFill>
                  <a:srgbClr val="0077AA"/>
                </a:solidFill>
                <a:latin typeface="Liberation Mono"/>
              </a:rPr>
              <a:t> </a:t>
            </a:r>
            <a:r>
              <a:rPr lang="en-IN" sz="2000" dirty="0">
                <a:latin typeface="Liberation Mono"/>
              </a:rPr>
              <a:t>columnName, . . . ) </a:t>
            </a:r>
            <a:r>
              <a:rPr lang="en-IN" sz="2000" dirty="0">
                <a:solidFill>
                  <a:srgbClr val="0077AA"/>
                </a:solidFill>
                <a:latin typeface="Liberation Mono"/>
              </a:rPr>
              <a:t>QUERY</a:t>
            </a:r>
            <a:endParaRPr lang="en-IN" sz="2000" dirty="0">
              <a:latin typeface="Liberation Mono"/>
            </a:endParaRPr>
          </a:p>
        </p:txBody>
      </p:sp>
      <p:sp>
        <p:nvSpPr>
          <p:cNvPr id="6" name="TextBox 5">
            <a:extLst>
              <a:ext uri="{FF2B5EF4-FFF2-40B4-BE49-F238E27FC236}">
                <a16:creationId xmlns:a16="http://schemas.microsoft.com/office/drawing/2014/main" id="{3D922E97-2AA4-3995-C3B8-0F700B83DF45}"/>
              </a:ext>
            </a:extLst>
          </p:cNvPr>
          <p:cNvSpPr txBox="1"/>
          <p:nvPr/>
        </p:nvSpPr>
        <p:spPr>
          <a:xfrm>
            <a:off x="335360" y="2780928"/>
            <a:ext cx="11665296" cy="153888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a:t>
            </a:r>
          </a:p>
          <a:p>
            <a:pPr marL="171450" indent="-1714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'SHARMIN'</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temp(ename)</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a:t>
            </a:r>
            <a:endParaRPr lang="en-IN" dirty="0">
              <a:latin typeface="Liberation Mono"/>
            </a:endParaRPr>
          </a:p>
        </p:txBody>
      </p:sp>
      <p:sp>
        <p:nvSpPr>
          <p:cNvPr id="2" name="TextBox 1">
            <a:extLst>
              <a:ext uri="{FF2B5EF4-FFF2-40B4-BE49-F238E27FC236}">
                <a16:creationId xmlns:a16="http://schemas.microsoft.com/office/drawing/2014/main" id="{B8FB4B8F-CD07-ED50-5E59-69A345D25C09}"/>
              </a:ext>
            </a:extLst>
          </p:cNvPr>
          <p:cNvSpPr txBox="1"/>
          <p:nvPr/>
        </p:nvSpPr>
        <p:spPr>
          <a:xfrm>
            <a:off x="335360" y="5386571"/>
            <a:ext cx="11665296" cy="113877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SELECT </a:t>
            </a:r>
            <a:r>
              <a:rPr lang="en-US" dirty="0">
                <a:latin typeface="Liberation Mono"/>
              </a:rPr>
              <a:t>empno, ename </a:t>
            </a:r>
            <a:r>
              <a:rPr lang="en-US" dirty="0">
                <a:solidFill>
                  <a:srgbClr val="0077AA"/>
                </a:solidFill>
                <a:latin typeface="Liberation Mono"/>
              </a:rPr>
              <a:t>FROM </a:t>
            </a:r>
            <a:r>
              <a:rPr lang="en-US" dirty="0">
                <a:latin typeface="Liberation Mono"/>
              </a:rPr>
              <a:t>emp;</a:t>
            </a:r>
          </a:p>
          <a:p>
            <a:pPr marL="171450" indent="-1714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a:t>
            </a:r>
            <a:r>
              <a:rPr lang="en-IN" dirty="0">
                <a:latin typeface="Liberation Mono"/>
              </a:rPr>
              <a:t>)</a:t>
            </a:r>
            <a:r>
              <a:rPr lang="en-US" dirty="0">
                <a:latin typeface="Liberation Mono"/>
              </a:rPr>
              <a:t> </a:t>
            </a:r>
            <a:r>
              <a:rPr lang="en-US" dirty="0">
                <a:solidFill>
                  <a:srgbClr val="0077AA"/>
                </a:solidFill>
                <a:latin typeface="Liberation Mono"/>
              </a:rPr>
              <a:t>SELECT </a:t>
            </a:r>
            <a:r>
              <a:rPr lang="en-US" dirty="0">
                <a:latin typeface="Liberation Mono"/>
              </a:rPr>
              <a:t>ename </a:t>
            </a:r>
            <a:r>
              <a:rPr lang="en-US" dirty="0">
                <a:solidFill>
                  <a:srgbClr val="0077AA"/>
                </a:solidFill>
                <a:latin typeface="Liberation Mono"/>
              </a:rPr>
              <a:t>FROM </a:t>
            </a:r>
            <a:r>
              <a:rPr lang="en-US" dirty="0">
                <a:latin typeface="Liberation Mono"/>
              </a:rPr>
              <a:t>emp;</a:t>
            </a:r>
            <a:endParaRPr lang="en-IN" dirty="0">
              <a:latin typeface="Liberation Mono"/>
            </a:endParaRPr>
          </a:p>
        </p:txBody>
      </p:sp>
      <p:sp>
        <p:nvSpPr>
          <p:cNvPr id="3" name="TextBox 2">
            <a:extLst>
              <a:ext uri="{FF2B5EF4-FFF2-40B4-BE49-F238E27FC236}">
                <a16:creationId xmlns:a16="http://schemas.microsoft.com/office/drawing/2014/main" id="{E2E64DD5-D25C-5946-707F-9E030926EEFA}"/>
              </a:ext>
            </a:extLst>
          </p:cNvPr>
          <p:cNvSpPr txBox="1"/>
          <p:nvPr/>
        </p:nvSpPr>
        <p:spPr>
          <a:xfrm>
            <a:off x="335360" y="2103239"/>
            <a:ext cx="8495073" cy="461665"/>
          </a:xfrm>
          <a:prstGeom prst="rect">
            <a:avLst/>
          </a:prstGeom>
          <a:noFill/>
        </p:spPr>
        <p:txBody>
          <a:bodyPr wrap="square">
            <a:spAutoFit/>
          </a:bodyPr>
          <a:lstStyle/>
          <a:p>
            <a:r>
              <a:rPr lang="en-IN" sz="2200" dirty="0">
                <a:solidFill>
                  <a:srgbClr val="000000"/>
                </a:solidFill>
                <a:latin typeface="Liberation Mono"/>
              </a:rPr>
              <a:t>VALUES ( {</a:t>
            </a:r>
            <a:r>
              <a:rPr lang="en-IN" sz="2400" dirty="0">
                <a:latin typeface="Liberation Mono"/>
              </a:rPr>
              <a:t>expression | DEFAULT </a:t>
            </a:r>
            <a:r>
              <a:rPr lang="en-IN" sz="2200" dirty="0">
                <a:solidFill>
                  <a:srgbClr val="000000"/>
                </a:solidFill>
                <a:latin typeface="Liberation Mono"/>
              </a:rPr>
              <a:t>} )</a:t>
            </a:r>
            <a:endParaRPr lang="en-IN" sz="2200" dirty="0"/>
          </a:p>
        </p:txBody>
      </p:sp>
      <p:sp>
        <p:nvSpPr>
          <p:cNvPr id="7" name="TextBox 6">
            <a:extLst>
              <a:ext uri="{FF2B5EF4-FFF2-40B4-BE49-F238E27FC236}">
                <a16:creationId xmlns:a16="http://schemas.microsoft.com/office/drawing/2014/main" id="{77DE6082-34B0-AA0C-AC84-E4507E3D438C}"/>
              </a:ext>
            </a:extLst>
          </p:cNvPr>
          <p:cNvSpPr txBox="1"/>
          <p:nvPr/>
        </p:nvSpPr>
        <p:spPr>
          <a:xfrm>
            <a:off x="335360" y="4779729"/>
            <a:ext cx="8495073" cy="430887"/>
          </a:xfrm>
          <a:prstGeom prst="rect">
            <a:avLst/>
          </a:prstGeom>
          <a:noFill/>
        </p:spPr>
        <p:txBody>
          <a:bodyPr wrap="square">
            <a:spAutoFit/>
          </a:bodyPr>
          <a:lstStyle/>
          <a:p>
            <a:r>
              <a:rPr lang="en-IN" sz="2200" dirty="0">
                <a:solidFill>
                  <a:srgbClr val="000000"/>
                </a:solidFill>
                <a:latin typeface="Liberation Mono"/>
              </a:rPr>
              <a:t>QUERY</a:t>
            </a:r>
            <a:endParaRPr lang="en-IN" sz="2200" dirty="0"/>
          </a:p>
        </p:txBody>
      </p:sp>
    </p:spTree>
    <p:extLst>
      <p:ext uri="{BB962C8B-B14F-4D97-AF65-F5344CB8AC3E}">
        <p14:creationId xmlns:p14="http://schemas.microsoft.com/office/powerpoint/2010/main" val="39561509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E2B1BB0A-F427-5CD0-F66E-AEC921814A4E}"/>
              </a:ext>
            </a:extLst>
          </p:cNvPr>
          <p:cNvSpPr txBox="1"/>
          <p:nvPr/>
        </p:nvSpPr>
        <p:spPr>
          <a:xfrm>
            <a:off x="479376" y="5262891"/>
            <a:ext cx="6094378" cy="369332"/>
          </a:xfrm>
          <a:prstGeom prst="rect">
            <a:avLst/>
          </a:prstGeom>
          <a:noFill/>
        </p:spPr>
        <p:txBody>
          <a:bodyPr wrap="square">
            <a:spAutoFit/>
          </a:bodyPr>
          <a:lstStyle/>
          <a:p>
            <a:r>
              <a:rPr lang="en-IN" dirty="0"/>
              <a:t>SELECT * EXCEPT (JOB, GENDER, MGR) FROM EMP ; </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583270"/>
            <a:ext cx="11737304" cy="60140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 </a:t>
            </a:r>
            <a:r>
              <a:rPr lang="en-US" sz="2000" dirty="0">
                <a:solidFill>
                  <a:srgbClr val="0077AA"/>
                </a:solidFill>
                <a:latin typeface="Liberation Mono"/>
                <a:cs typeface="Arial" panose="020B0604020202020204" pitchFamily="34" charset="0"/>
              </a:rPr>
              <a:t>EXCEPT</a:t>
            </a:r>
            <a:r>
              <a:rPr lang="en-US" sz="2000" dirty="0">
                <a:solidFill>
                  <a:srgbClr val="A67F59"/>
                </a:solidFill>
                <a:latin typeface="Liberation Mono"/>
              </a:rPr>
              <a:t> </a:t>
            </a:r>
            <a:r>
              <a:rPr lang="en-US" sz="2000" i="1" dirty="0">
                <a:solidFill>
                  <a:schemeClr val="tx1">
                    <a:lumMod val="95000"/>
                    <a:lumOff val="5000"/>
                  </a:schemeClr>
                </a:solidFill>
                <a:latin typeface="Liberation Mono"/>
                <a:cs typeface="Arial" panose="020B0604020202020204" pitchFamily="34" charset="0"/>
              </a:rPr>
              <a:t>(A1, A2)  </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WINDOW</a:t>
            </a:r>
            <a:r>
              <a:rPr lang="en-US" sz="2000" dirty="0">
                <a:solidFill>
                  <a:schemeClr val="tx1">
                    <a:lumMod val="95000"/>
                    <a:lumOff val="5000"/>
                  </a:schemeClr>
                </a:solidFill>
                <a:latin typeface="Liberation Mono"/>
                <a:cs typeface="Arial" panose="020B0604020202020204" pitchFamily="34" charset="0"/>
              </a:rPr>
              <a:t> windowName AS windowSpecification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QUALIFY</a:t>
            </a:r>
            <a:r>
              <a:rPr lang="en-US" sz="2000" dirty="0">
                <a:solidFill>
                  <a:schemeClr val="tx1">
                    <a:lumMod val="95000"/>
                    <a:lumOff val="5000"/>
                  </a:schemeClr>
                </a:solidFill>
                <a:latin typeface="Liberation Mono"/>
                <a:cs typeface="Arial" panose="020B0604020202020204" pitchFamily="34" charset="0"/>
              </a:rPr>
              <a:t> expression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UNION</a:t>
            </a:r>
            <a:r>
              <a:rPr lang="en-US" sz="2000" dirty="0">
                <a:solidFill>
                  <a:schemeClr val="tx1">
                    <a:lumMod val="95000"/>
                    <a:lumOff val="5000"/>
                  </a:schemeClr>
                </a:solidFill>
                <a:latin typeface="Liberation Mono"/>
                <a:cs typeface="Arial" panose="020B0604020202020204" pitchFamily="34" charset="0"/>
              </a:rPr>
              <a:t> [ ALL ] query	| </a:t>
            </a:r>
            <a:r>
              <a:rPr lang="en-US" sz="2000" dirty="0">
                <a:solidFill>
                  <a:srgbClr val="0077AA"/>
                </a:solidFill>
                <a:latin typeface="Liberation Mono"/>
                <a:cs typeface="Arial" panose="020B0604020202020204" pitchFamily="34" charset="0"/>
              </a:rPr>
              <a:t>EXCEPT</a:t>
            </a:r>
            <a:r>
              <a:rPr lang="en-US" sz="2000" dirty="0">
                <a:solidFill>
                  <a:schemeClr val="tx1">
                    <a:lumMod val="95000"/>
                    <a:lumOff val="5000"/>
                  </a:schemeClr>
                </a:solidFill>
                <a:latin typeface="Liberation Mono"/>
                <a:cs typeface="Arial" panose="020B0604020202020204" pitchFamily="34" charset="0"/>
              </a:rPr>
              <a:t> query | </a:t>
            </a:r>
            <a:r>
              <a:rPr lang="en-US" sz="2000" dirty="0">
                <a:solidFill>
                  <a:srgbClr val="0077AA"/>
                </a:solidFill>
                <a:latin typeface="Liberation Mono"/>
                <a:cs typeface="Arial" panose="020B0604020202020204" pitchFamily="34" charset="0"/>
              </a:rPr>
              <a:t>INTERSECT</a:t>
            </a:r>
            <a:r>
              <a:rPr lang="en-US" sz="2000" dirty="0">
                <a:solidFill>
                  <a:schemeClr val="tx1">
                    <a:lumMod val="95000"/>
                    <a:lumOff val="5000"/>
                  </a:schemeClr>
                </a:solidFill>
                <a:latin typeface="Liberation Mono"/>
                <a:cs typeface="Arial" panose="020B0604020202020204" pitchFamily="34" charset="0"/>
              </a:rPr>
              <a:t> query ]</a:t>
            </a:r>
          </a:p>
          <a:p>
            <a:pPr marL="285750" indent="-285750">
              <a:lnSpc>
                <a:spcPct val="150000"/>
              </a:lnSpc>
              <a:buFont typeface="Arial" panose="020B0604020202020204" pitchFamily="34" charset="0"/>
              <a:buChar char="•"/>
            </a:pPr>
            <a:r>
              <a:rPr lang="en-IN" sz="2000" b="0" i="0" dirty="0">
                <a:solidFill>
                  <a:srgbClr val="000000"/>
                </a:solidFill>
                <a:effectLst/>
                <a:latin typeface="Arial" panose="020B0604020202020204" pitchFamily="34" charset="0"/>
              </a:rPr>
              <a:t> </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a:solidFill>
                  <a:schemeClr val="bg1">
                    <a:lumMod val="50000"/>
                  </a:schemeClr>
                </a:solidFill>
                <a:latin typeface="Liberation Mono"/>
                <a:cs typeface="Arial" panose="020B0604020202020204" pitchFamily="34" charset="0"/>
              </a:rPr>
              <a:t>.</a:t>
            </a:r>
            <a:r>
              <a:rPr lang="en-US" sz="2000">
                <a:solidFill>
                  <a:schemeClr val="tx1">
                    <a:lumMod val="95000"/>
                    <a:lumOff val="5000"/>
                  </a:schemeClr>
                </a:solidFill>
                <a:latin typeface="Liberation Mono"/>
                <a:cs typeface="Arial" panose="020B0604020202020204" pitchFamily="34" charset="0"/>
              </a:rPr>
              <a:t>  </a:t>
            </a:r>
            <a:r>
              <a:rPr lang="en-US" sz="2000" dirty="0">
                <a:solidFill>
                  <a:schemeClr val="tx1">
                    <a:lumMod val="95000"/>
                    <a:lumOff val="5000"/>
                  </a:schemeClr>
                </a:solidFill>
                <a:latin typeface="Liberation Mono"/>
                <a:cs typeface="Arial" panose="020B0604020202020204" pitchFamily="34" charset="0"/>
              </a:rPr>
              <a:t>NULLS { FIRST | LAST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expression { ROW | ROWS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FETCH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FIRST</a:t>
            </a:r>
            <a:r>
              <a:rPr lang="en-US" sz="2000" dirty="0">
                <a:solidFill>
                  <a:schemeClr val="tx1">
                    <a:lumMod val="95000"/>
                    <a:lumOff val="5000"/>
                  </a:schemeClr>
                </a:solidFill>
                <a:latin typeface="Liberation Mono"/>
                <a:cs typeface="Arial" panose="020B0604020202020204" pitchFamily="34" charset="0"/>
              </a:rPr>
              <a:t>	expression { ROW | ROWS } { ONLY | WITH TIES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11</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latin typeface="Liberation Mono"/>
              </a:rPr>
              <a:t>GENERATED ALWAYS AS ( { NEXTVAL('S1')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pPr marL="171450" indent="-1714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 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Tree>
    <p:extLst>
      <p:ext uri="{BB962C8B-B14F-4D97-AF65-F5344CB8AC3E}">
        <p14:creationId xmlns:p14="http://schemas.microsoft.com/office/powerpoint/2010/main" val="28921725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r>
              <a:rPr lang="en-IN" sz="2000" i="1" dirty="0">
                <a:latin typeface="Liberation Mono"/>
              </a:rPr>
              <a:t> [size]</a:t>
            </a:r>
            <a:endParaRPr lang="en-IN" sz="2200" dirty="0"/>
          </a:p>
        </p:txBody>
      </p:sp>
      <p:sp>
        <p:nvSpPr>
          <p:cNvPr id="7" name="TextBox 6">
            <a:extLst>
              <a:ext uri="{FF2B5EF4-FFF2-40B4-BE49-F238E27FC236}">
                <a16:creationId xmlns:a16="http://schemas.microsoft.com/office/drawing/2014/main" id="{28BA37DA-29BA-ACCB-C131-090038904368}"/>
              </a:ext>
            </a:extLst>
          </p:cNvPr>
          <p:cNvSpPr txBox="1"/>
          <p:nvPr/>
        </p:nvSpPr>
        <p:spPr>
          <a:xfrm>
            <a:off x="335360" y="2249577"/>
            <a:ext cx="11521280"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a:t>
            </a:r>
            <a:r>
              <a:rPr lang="en-IN" dirty="0">
                <a:latin typeface="Liberation Mono"/>
              </a:rPr>
              <a:t>, candidate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votes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[5], phone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9850884228</a:t>
            </a:r>
            <a:r>
              <a:rPr lang="en-IN" dirty="0">
                <a:latin typeface="Liberation Mono"/>
              </a:rPr>
              <a:t>,</a:t>
            </a:r>
            <a:r>
              <a:rPr lang="en-IN" dirty="0">
                <a:solidFill>
                  <a:srgbClr val="990055"/>
                </a:solidFill>
                <a:latin typeface="Liberation Mono"/>
              </a:rPr>
              <a:t> 9850884229</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9933080987</a:t>
            </a:r>
            <a:r>
              <a:rPr lang="en-IN" dirty="0">
                <a:latin typeface="Liberation Mono"/>
              </a:rPr>
              <a:t>);</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temp(id, candidate, votes, phone)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'VRUSHALI'</a:t>
            </a:r>
            <a:r>
              <a:rPr lang="en-IN" dirty="0">
                <a:latin typeface="Liberation Mono"/>
              </a:rPr>
              <a:t>, </a:t>
            </a:r>
            <a:r>
              <a:rPr lang="en-IN" dirty="0">
                <a:solidFill>
                  <a:srgbClr val="FD8603"/>
                </a:solidFill>
                <a:latin typeface="Liberation Mono"/>
              </a:rPr>
              <a:t>ARRAY</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0</a:t>
            </a:r>
            <a:r>
              <a:rPr lang="en-IN" dirty="0">
                <a:latin typeface="Liberation Mono"/>
              </a:rPr>
              <a:t>], NULL);</a:t>
            </a:r>
          </a:p>
        </p:txBody>
      </p:sp>
      <p:sp>
        <p:nvSpPr>
          <p:cNvPr id="2" name="TextBox 1">
            <a:extLst>
              <a:ext uri="{FF2B5EF4-FFF2-40B4-BE49-F238E27FC236}">
                <a16:creationId xmlns:a16="http://schemas.microsoft.com/office/drawing/2014/main" id="{A625F2D8-463B-E6E2-6265-8B676B053076}"/>
              </a:ext>
            </a:extLst>
          </p:cNvPr>
          <p:cNvSpPr txBox="1"/>
          <p:nvPr/>
        </p:nvSpPr>
        <p:spPr>
          <a:xfrm>
            <a:off x="335360" y="4581128"/>
            <a:ext cx="11665296"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D8603"/>
                </a:solidFill>
                <a:latin typeface="Liberation Mono"/>
              </a:rPr>
              <a:t>ARRAY</a:t>
            </a:r>
            <a:r>
              <a:rPr lang="en-IN" dirty="0">
                <a:latin typeface="Liberation Mono"/>
              </a:rPr>
              <a:t>[2], C2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(100) </a:t>
            </a:r>
            <a:r>
              <a:rPr lang="en-IN" dirty="0">
                <a:solidFill>
                  <a:srgbClr val="FD8603"/>
                </a:solidFill>
                <a:latin typeface="Liberation Mono"/>
              </a:rPr>
              <a:t>ARRAY</a:t>
            </a:r>
            <a:r>
              <a:rPr lang="en-IN" dirty="0">
                <a:latin typeface="Liberation Mono"/>
              </a:rPr>
              <a:t>[2], C3 </a:t>
            </a:r>
            <a:r>
              <a:rPr lang="en-IN" dirty="0">
                <a:solidFill>
                  <a:srgbClr val="834689"/>
                </a:solidFill>
                <a:latin typeface="Liberation Mono"/>
                <a:cs typeface="Arial" panose="020B0604020202020204" pitchFamily="34" charset="0"/>
              </a:rPr>
              <a:t>BOOLEAN</a:t>
            </a:r>
            <a:r>
              <a:rPr lang="en-IN" dirty="0">
                <a:latin typeface="Liberation Mono"/>
              </a:rPr>
              <a:t> </a:t>
            </a:r>
            <a:r>
              <a:rPr lang="en-IN" dirty="0">
                <a:solidFill>
                  <a:srgbClr val="FD8603"/>
                </a:solidFill>
                <a:latin typeface="Liberation Mono"/>
              </a:rPr>
              <a:t>ARRAY</a:t>
            </a:r>
            <a:r>
              <a:rPr lang="en-IN" dirty="0">
                <a:latin typeface="Liberation Mono"/>
              </a:rPr>
              <a:t>[2], C4 </a:t>
            </a:r>
            <a:r>
              <a:rPr lang="en-IN" dirty="0">
                <a:solidFill>
                  <a:srgbClr val="834689"/>
                </a:solidFill>
                <a:latin typeface="Liberation Mono"/>
                <a:cs typeface="Arial" panose="020B0604020202020204" pitchFamily="34" charset="0"/>
              </a:rPr>
              <a:t>DATE</a:t>
            </a:r>
            <a:r>
              <a:rPr lang="en-IN" dirty="0">
                <a:latin typeface="Liberation Mono"/>
              </a:rPr>
              <a:t> </a:t>
            </a:r>
            <a:r>
              <a:rPr lang="en-IN" dirty="0">
                <a:solidFill>
                  <a:srgbClr val="FD8603"/>
                </a:solidFill>
                <a:latin typeface="Liberation Mono"/>
              </a:rPr>
              <a:t>ARRAY</a:t>
            </a:r>
            <a:r>
              <a:rPr lang="en-IN" dirty="0">
                <a:latin typeface="Liberation Mono"/>
              </a:rPr>
              <a:t>[2]);</a:t>
            </a:r>
          </a:p>
          <a:p>
            <a:pPr marL="171450" indent="-1714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FD8603"/>
                </a:solidFill>
                <a:latin typeface="Liberation Mono"/>
              </a:rPr>
              <a:t>ARRAY</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rgbClr val="990055"/>
                </a:solidFill>
                <a:latin typeface="Liberation Mono"/>
              </a:rPr>
              <a:t>200</a:t>
            </a:r>
            <a:r>
              <a:rPr lang="en-US" dirty="0">
                <a:latin typeface="Liberation Mono"/>
              </a:rPr>
              <a:t>], </a:t>
            </a:r>
            <a:r>
              <a:rPr lang="en-US" dirty="0">
                <a:solidFill>
                  <a:srgbClr val="FD8603"/>
                </a:solidFill>
                <a:latin typeface="Liberation Mono"/>
              </a:rPr>
              <a:t>ARRAY</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'SHARMIN'</a:t>
            </a:r>
            <a:r>
              <a:rPr lang="en-US" dirty="0">
                <a:latin typeface="Liberation Mono"/>
              </a:rPr>
              <a:t>], </a:t>
            </a:r>
            <a:r>
              <a:rPr lang="en-US" dirty="0">
                <a:solidFill>
                  <a:srgbClr val="FD8603"/>
                </a:solidFill>
                <a:latin typeface="Liberation Mono"/>
              </a:rPr>
              <a:t>ARRAY</a:t>
            </a:r>
            <a:r>
              <a:rPr lang="en-US" dirty="0">
                <a:latin typeface="Liberation Mono"/>
              </a:rPr>
              <a:t>[TRUE, FALSE], </a:t>
            </a:r>
            <a:r>
              <a:rPr lang="en-US" dirty="0">
                <a:solidFill>
                  <a:srgbClr val="FD8603"/>
                </a:solidFill>
                <a:latin typeface="Liberation Mono"/>
              </a:rPr>
              <a:t>ARRAY</a:t>
            </a:r>
            <a:r>
              <a:rPr lang="en-US" dirty="0">
                <a:latin typeface="Liberation Mono"/>
              </a:rPr>
              <a:t>[CURDATE(), '2023-05-23'])</a:t>
            </a:r>
            <a:endParaRPr lang="en-IN" dirty="0">
              <a:latin typeface="Liberation Mono"/>
            </a:endParaRPr>
          </a:p>
        </p:txBody>
      </p:sp>
    </p:spTree>
    <p:extLst>
      <p:ext uri="{BB962C8B-B14F-4D97-AF65-F5344CB8AC3E}">
        <p14:creationId xmlns:p14="http://schemas.microsoft.com/office/powerpoint/2010/main" val="239635962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call command</a:t>
            </a:r>
          </a:p>
        </p:txBody>
      </p:sp>
      <p:sp>
        <p:nvSpPr>
          <p:cNvPr id="4" name="TextBox 3">
            <a:extLst>
              <a:ext uri="{FF2B5EF4-FFF2-40B4-BE49-F238E27FC236}">
                <a16:creationId xmlns:a16="http://schemas.microsoft.com/office/drawing/2014/main" id="{E79177F6-C165-3A57-F6A3-06AC474FBDC4}"/>
              </a:ext>
            </a:extLst>
          </p:cNvPr>
          <p:cNvSpPr txBox="1"/>
          <p:nvPr/>
        </p:nvSpPr>
        <p:spPr>
          <a:xfrm>
            <a:off x="479376" y="3244334"/>
            <a:ext cx="11305256" cy="923330"/>
          </a:xfrm>
          <a:prstGeom prst="rect">
            <a:avLst/>
          </a:prstGeom>
          <a:noFill/>
        </p:spPr>
        <p:txBody>
          <a:bodyPr wrap="square">
            <a:spAutoFit/>
          </a:bodyPr>
          <a:lstStyle/>
          <a:p>
            <a:r>
              <a:rPr lang="en-US" b="0" i="0" dirty="0">
                <a:solidFill>
                  <a:srgbClr val="000000"/>
                </a:solidFill>
                <a:effectLst/>
                <a:latin typeface="Arial" panose="020B0604020202020204" pitchFamily="34" charset="0"/>
              </a:rPr>
              <a:t>Calculates a simple expression. This statement returns a result set with one row, except if the called function returns a result set itself. If the called function returns an array, then each element in this array is returned as a column.</a:t>
            </a:r>
            <a:endParaRPr lang="en-IN" dirty="0"/>
          </a:p>
        </p:txBody>
      </p:sp>
    </p:spTree>
    <p:extLst>
      <p:ext uri="{BB962C8B-B14F-4D97-AF65-F5344CB8AC3E}">
        <p14:creationId xmlns:p14="http://schemas.microsoft.com/office/powerpoint/2010/main" val="42049283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call command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400110"/>
          </a:xfrm>
          <a:prstGeom prst="rect">
            <a:avLst/>
          </a:prstGeom>
        </p:spPr>
        <p:txBody>
          <a:bodyPr wrap="square">
            <a:spAutoFit/>
          </a:bodyPr>
          <a:lstStyle/>
          <a:p>
            <a:r>
              <a:rPr lang="en-IN" sz="2000" dirty="0">
                <a:solidFill>
                  <a:srgbClr val="0077AA"/>
                </a:solidFill>
                <a:latin typeface="Liberation Mono"/>
              </a:rPr>
              <a:t>CALL </a:t>
            </a:r>
            <a:r>
              <a:rPr lang="en-IN" sz="2000" dirty="0">
                <a:latin typeface="Liberation Mono"/>
              </a:rPr>
              <a:t>{ expression | function name } </a:t>
            </a:r>
            <a:endParaRPr lang="en-IN" sz="800" dirty="0">
              <a:latin typeface="Liberation Mono"/>
            </a:endParaRPr>
          </a:p>
        </p:txBody>
      </p:sp>
      <p:sp>
        <p:nvSpPr>
          <p:cNvPr id="2" name="TextBox 1">
            <a:extLst>
              <a:ext uri="{FF2B5EF4-FFF2-40B4-BE49-F238E27FC236}">
                <a16:creationId xmlns:a16="http://schemas.microsoft.com/office/drawing/2014/main" id="{5C8B36D4-36BB-9E31-D9B5-F90FB4DB8361}"/>
              </a:ext>
            </a:extLst>
          </p:cNvPr>
          <p:cNvSpPr txBox="1"/>
          <p:nvPr/>
        </p:nvSpPr>
        <p:spPr>
          <a:xfrm>
            <a:off x="190550" y="1772816"/>
            <a:ext cx="11593288"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CALL </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LENGTH</a:t>
            </a:r>
            <a:r>
              <a:rPr lang="en-US" dirty="0">
                <a:latin typeface="Liberation Mono"/>
              </a:rPr>
              <a:t>(</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CALL</a:t>
            </a:r>
            <a:r>
              <a:rPr lang="en-US" dirty="0">
                <a:latin typeface="Liberation Mono"/>
              </a:rPr>
              <a:t>  </a:t>
            </a:r>
            <a:r>
              <a:rPr lang="en-US" dirty="0">
                <a:solidFill>
                  <a:srgbClr val="803A69"/>
                </a:solidFill>
                <a:latin typeface="Liberation Mono"/>
              </a:rPr>
              <a:t>CURDATE</a:t>
            </a:r>
            <a:r>
              <a:rPr lang="en-US" dirty="0">
                <a:latin typeface="Liberation Mono"/>
              </a:rPr>
              <a:t>() ;</a:t>
            </a:r>
            <a:endParaRPr lang="en-IN" dirty="0">
              <a:latin typeface="Liberation Mono"/>
            </a:endParaRPr>
          </a:p>
        </p:txBody>
      </p:sp>
    </p:spTree>
    <p:extLst>
      <p:ext uri="{BB962C8B-B14F-4D97-AF65-F5344CB8AC3E}">
        <p14:creationId xmlns:p14="http://schemas.microsoft.com/office/powerpoint/2010/main" val="396491473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0202003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085673"/>
              </p:ext>
            </p:extLst>
          </p:nvPr>
        </p:nvGraphicFramePr>
        <p:xfrm>
          <a:off x="191344" y="706204"/>
          <a:ext cx="11763149" cy="5349663"/>
        </p:xfrm>
        <a:graphic>
          <a:graphicData uri="http://schemas.openxmlformats.org/drawingml/2006/table">
            <a:tbl>
              <a:tblPr firstRow="1" bandRow="1">
                <a:tableStyleId>{7E9639D4-E3E2-4D34-9284-5A2195B3D0D7}</a:tableStyleId>
              </a:tblPr>
              <a:tblGrid>
                <a:gridCol w="4634357">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ASCII</a:t>
                      </a:r>
                      <a:r>
                        <a:rPr kumimoji="0" lang="en-IN" sz="1800" kern="1200" dirty="0">
                          <a:solidFill>
                            <a:schemeClr val="tx2"/>
                          </a:solidFill>
                          <a:latin typeface="Liberation Mono"/>
                          <a:ea typeface="+mn-ea"/>
                          <a:cs typeface="+mn-cs"/>
                        </a:rPr>
                        <a:t>( </a:t>
                      </a:r>
                      <a:r>
                        <a:rPr kumimoji="0" lang="en-US" sz="1800" kern="1200" dirty="0">
                          <a:solidFill>
                            <a:schemeClr val="tx2"/>
                          </a:solidFill>
                          <a:latin typeface="Liberation Mono"/>
                          <a:ea typeface="+mn-ea"/>
                          <a:cs typeface="+mn-cs"/>
                        </a:rPr>
                        <a:t>string </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ASCII value of the first character in the string. This method returns an int.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p>
                    <a:p>
                      <a:pPr>
                        <a:spcAft>
                          <a:spcPts val="0"/>
                        </a:spcAft>
                      </a:pPr>
                      <a:endParaRPr kumimoji="0" lang="en-US" sz="400" kern="1200" dirty="0">
                        <a:solidFill>
                          <a:srgbClr val="0077AA"/>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CHARACTER_LENGTH</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a:t>
                      </a:r>
                      <a:endParaRPr kumimoji="0" lang="en-US" sz="1800" kern="1200" dirty="0">
                        <a:solidFill>
                          <a:srgbClr val="0077AA"/>
                        </a:solidFill>
                        <a:latin typeface="Liberation Mono"/>
                        <a:ea typeface="+mn-ea"/>
                        <a:cs typeface="+mn-cs"/>
                      </a:endParaRPr>
                    </a:p>
                    <a:p>
                      <a:pPr>
                        <a:spcAft>
                          <a:spcPts val="0"/>
                        </a:spcAft>
                      </a:pPr>
                      <a:r>
                        <a:rPr kumimoji="0" lang="en-US" sz="400" kern="1200" dirty="0">
                          <a:solidFill>
                            <a:srgbClr val="0077AA"/>
                          </a:solidFill>
                          <a:latin typeface="Liberation Mono"/>
                          <a:ea typeface="+mn-ea"/>
                          <a:cs typeface="+mn-cs"/>
                        </a:rPr>
                        <a:t>  </a:t>
                      </a: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LENGTH</a:t>
                      </a:r>
                      <a:r>
                        <a:rPr kumimoji="0" lang="en-US" sz="1800" kern="1200" dirty="0">
                          <a:solidFill>
                            <a:schemeClr val="tx2"/>
                          </a:solidFill>
                          <a:latin typeface="Liberation Mono"/>
                          <a:ea typeface="+mn-ea"/>
                          <a:cs typeface="+mn-cs"/>
                        </a:rPr>
                        <a:t>( string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number of characters in a character string. This method returns a long.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CHAR</a:t>
                      </a:r>
                      <a:r>
                        <a:rPr kumimoji="0" lang="en-IN" sz="1800" kern="1200" dirty="0">
                          <a:solidFill>
                            <a:schemeClr val="tx2"/>
                          </a:solidFill>
                          <a:latin typeface="Liberation Mono"/>
                          <a:ea typeface="+mn-ea"/>
                          <a:cs typeface="+mn-cs"/>
                        </a:rPr>
                        <a:t>( int )</a:t>
                      </a:r>
                      <a:r>
                        <a:rPr kumimoji="0" lang="en-IN" sz="1800" kern="1200" dirty="0">
                          <a:solidFill>
                            <a:srgbClr val="0077AA"/>
                          </a:solidFill>
                          <a:latin typeface="Liberation Mono"/>
                          <a:ea typeface="+mn-ea"/>
                          <a:cs typeface="+mn-cs"/>
                        </a:rPr>
                        <a:t>	</a:t>
                      </a:r>
                    </a:p>
                    <a:p>
                      <a:pPr marL="0" lvl="0" indent="0">
                        <a:spcAft>
                          <a:spcPts val="0"/>
                        </a:spcAft>
                      </a:pPr>
                      <a:endParaRPr kumimoji="0" lang="en-IN" sz="400" kern="1200" dirty="0">
                        <a:solidFill>
                          <a:srgbClr val="0077AA"/>
                        </a:solidFill>
                        <a:latin typeface="Liberation Mono"/>
                        <a:ea typeface="+mn-ea"/>
                        <a:cs typeface="+mn-cs"/>
                      </a:endParaRPr>
                    </a:p>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CHR</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character that represents the ASCII value.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str1 ||</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str2 || str3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CONCAT</a:t>
                      </a:r>
                      <a:r>
                        <a:rPr kumimoji="0" lang="en-IN" sz="1800" kern="1200" dirty="0">
                          <a:solidFill>
                            <a:schemeClr val="tx2"/>
                          </a:solidFill>
                          <a:latin typeface="Liberation Mono"/>
                          <a:ea typeface="+mn-ea"/>
                          <a:cs typeface="+mn-cs"/>
                        </a:rPr>
                        <a:t>( str1 , str2, . . .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NULL parameters are ignored, and do not cause the result to become NULL. If all parameters are NULL the result is an empty string.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CONCAT_WS</a:t>
                      </a:r>
                      <a:r>
                        <a:rPr kumimoji="0" lang="en-US" sz="1800" kern="1200" dirty="0">
                          <a:solidFill>
                            <a:schemeClr val="tx2"/>
                          </a:solidFill>
                          <a:latin typeface="Liberation Mono"/>
                          <a:ea typeface="+mn-ea"/>
                          <a:cs typeface="+mn-cs"/>
                        </a:rPr>
                        <a:t>( separatorString , str1 , str2, . . .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Combines strings with separator. If separator is NULL it is treated like an empty string. Other NULL parameters are ignored. This method returns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1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LOWER</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 kern="1200" dirty="0">
                        <a:solidFill>
                          <a:srgbClr val="0077AA"/>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LCASE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Converts a string to lowercase.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6391541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4118817"/>
              </p:ext>
            </p:extLst>
          </p:nvPr>
        </p:nvGraphicFramePr>
        <p:xfrm>
          <a:off x="191344" y="706204"/>
          <a:ext cx="11809312" cy="5945292"/>
        </p:xfrm>
        <a:graphic>
          <a:graphicData uri="http://schemas.openxmlformats.org/drawingml/2006/table">
            <a:tbl>
              <a:tblPr firstRow="1" bandRow="1">
                <a:tableStyleId>{7E9639D4-E3E2-4D34-9284-5A2195B3D0D7}</a:tableStyleId>
              </a:tblPr>
              <a:tblGrid>
                <a:gridCol w="532859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UPPER</a:t>
                      </a:r>
                      <a:r>
                        <a:rPr kumimoji="0" lang="en-IN" sz="1800" kern="1200" dirty="0">
                          <a:solidFill>
                            <a:schemeClr val="tx2"/>
                          </a:solidFill>
                          <a:latin typeface="Liberation Mono"/>
                          <a:ea typeface="+mn-ea"/>
                          <a:cs typeface="+mn-cs"/>
                        </a:rPr>
                        <a:t>( string )</a:t>
                      </a:r>
                    </a:p>
                    <a:p>
                      <a:pPr>
                        <a:spcAft>
                          <a:spcPts val="0"/>
                        </a:spcAft>
                      </a:pPr>
                      <a:endParaRPr kumimoji="0" lang="en-IN" sz="400" kern="1200" dirty="0">
                        <a:solidFill>
                          <a:srgbClr val="0077AA"/>
                        </a:solidFill>
                        <a:latin typeface="Liberation Mono"/>
                        <a:ea typeface="+mn-ea"/>
                        <a:cs typeface="+mn-cs"/>
                      </a:endParaRPr>
                    </a:p>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UCASE</a:t>
                      </a:r>
                      <a:r>
                        <a:rPr kumimoji="0" lang="en-IN" sz="1800" kern="1200" dirty="0">
                          <a:solidFill>
                            <a:schemeClr val="tx2"/>
                          </a:solidFill>
                          <a:latin typeface="Liberation Mono"/>
                          <a:ea typeface="+mn-ea"/>
                          <a:cs typeface="+mn-cs"/>
                        </a:rPr>
                        <a:t>( string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Converts a string to uppercase.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LEFT</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 </a:t>
                      </a:r>
                      <a:r>
                        <a:rPr kumimoji="0" lang="en-US" sz="1800" kern="1200" dirty="0">
                          <a:solidFill>
                            <a:schemeClr val="tx2"/>
                          </a:solidFill>
                          <a:latin typeface="Liberation Mono"/>
                          <a:ea typeface="+mn-ea"/>
                          <a:cs typeface="+mn-cs"/>
                        </a:rPr>
                        <a:t>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the leftmost number of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RIGHT</a:t>
                      </a:r>
                      <a:r>
                        <a:rPr kumimoji="0" lang="en-IN" sz="1800" kern="1200" dirty="0">
                          <a:solidFill>
                            <a:schemeClr val="tx2"/>
                          </a:solidFill>
                          <a:latin typeface="Liberation Mono"/>
                          <a:ea typeface="+mn-ea"/>
                          <a:cs typeface="+mn-cs"/>
                        </a:rPr>
                        <a:t>( string , 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rightmost number of characters.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LPAD</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Left pad the string to the specified length. If the length is shorter than the string, it will be truncated at the end. 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RPAD</a:t>
                      </a:r>
                      <a:r>
                        <a:rPr kumimoji="0" lang="en-IN" sz="1800" kern="1200" dirty="0">
                          <a:solidFill>
                            <a:schemeClr val="tx2"/>
                          </a:solidFill>
                          <a:latin typeface="Liberation Mono"/>
                          <a:ea typeface="+mn-ea"/>
                          <a:cs typeface="+mn-cs"/>
                        </a:rPr>
                        <a:t>( string , int, paddingString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Right pad the string to the specified length. If the length is shorter than the string, it will be truncated. </a:t>
                      </a:r>
                      <a:r>
                        <a:rPr kumimoji="0" lang="en-US" sz="1800" kern="1200">
                          <a:solidFill>
                            <a:schemeClr val="tx1"/>
                          </a:solidFill>
                          <a:effectLst/>
                          <a:latin typeface="Liberation Mono"/>
                          <a:ea typeface="+mn-ea"/>
                          <a:cs typeface="+mn-cs"/>
                        </a:rPr>
                        <a:t>If the padding string is not set, spaces will be used.</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LTRIM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leading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RTRIM</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characterToTrimString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Removes all trailing spaces or other specified characters from a string.</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418626336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REPEAT</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string repeated some number of times.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55922394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REPLACE</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string , searchString, replacementString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Replaces all occurrences of a search string in a text with another string. If no replacement is specified, the search string is removed from the original string. If any parameter is null, the result is null.</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2407854281"/>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441021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4546057"/>
              </p:ext>
            </p:extLst>
          </p:nvPr>
        </p:nvGraphicFramePr>
        <p:xfrm>
          <a:off x="191344" y="706204"/>
          <a:ext cx="11809312" cy="3477258"/>
        </p:xfrm>
        <a:graphic>
          <a:graphicData uri="http://schemas.openxmlformats.org/drawingml/2006/table">
            <a:tbl>
              <a:tblPr firstRow="1" bandRow="1">
                <a:tableStyleId>{7E9639D4-E3E2-4D34-9284-5A2195B3D0D7}</a:tableStyleId>
              </a:tblPr>
              <a:tblGrid>
                <a:gridCol w="46805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SPACE</a:t>
                      </a:r>
                      <a:r>
                        <a:rPr kumimoji="0" lang="en-IN" sz="1800" kern="1200" dirty="0">
                          <a:solidFill>
                            <a:schemeClr val="tx2"/>
                          </a:solidFill>
                          <a:latin typeface="Liberation Mono"/>
                          <a:ea typeface="+mn-ea"/>
                          <a:cs typeface="+mn-cs"/>
                        </a:rPr>
                        <a:t>( int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Returns a string consisting of a number of spaces.</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a:t>
                      </a:r>
                      <a:r>
                        <a:rPr kumimoji="0" lang="en-US" sz="1800" kern="1200" dirty="0">
                          <a:solidFill>
                            <a:schemeClr val="tx2"/>
                          </a:solidFill>
                          <a:latin typeface="Liberation Mono"/>
                          <a:ea typeface="+mn-ea"/>
                          <a:cs typeface="+mn-cs"/>
                        </a:rPr>
                        <a:t>( string, startInt, lengthInt )</a:t>
                      </a:r>
                    </a:p>
                    <a:p>
                      <a:pPr>
                        <a:spcAft>
                          <a:spcPts val="0"/>
                        </a:spcAft>
                      </a:pPr>
                      <a:endParaRPr kumimoji="0" lang="en-US" sz="400" kern="1200" dirty="0">
                        <a:solidFill>
                          <a:schemeClr val="tx2"/>
                        </a:solidFill>
                        <a:latin typeface="Liberation Mono"/>
                        <a:ea typeface="+mn-ea"/>
                        <a:cs typeface="+mn-cs"/>
                      </a:endParaRPr>
                    </a:p>
                    <a:p>
                      <a:pPr>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SUBSTRING</a:t>
                      </a:r>
                      <a:r>
                        <a:rPr kumimoji="0" lang="en-US" sz="1800" kern="1200" dirty="0">
                          <a:solidFill>
                            <a:schemeClr val="tx2"/>
                          </a:solidFill>
                          <a:latin typeface="Liberation Mono"/>
                          <a:ea typeface="+mn-ea"/>
                          <a:cs typeface="+mn-cs"/>
                        </a:rPr>
                        <a:t>( string, startInt, lengthInt )</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Returns a substring of a string starting at a position. If the start index is negative, then the start index is relative to the end of the string. The length is optional.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1366238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7778555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958321333"/>
              </p:ext>
            </p:extLst>
          </p:nvPr>
        </p:nvGraphicFramePr>
        <p:xfrm>
          <a:off x="191344" y="706204"/>
          <a:ext cx="11809312" cy="5152812"/>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t>
                      </a:r>
                      <a:r>
                        <a:rPr kumimoji="0" lang="en-IN" sz="1800" kern="1200" dirty="0">
                          <a:solidFill>
                            <a:srgbClr val="803A69"/>
                          </a:solidFill>
                          <a:latin typeface="Liberation Mono"/>
                          <a:ea typeface="+mn-ea"/>
                          <a:cs typeface="+mn-cs"/>
                        </a:rPr>
                        <a:t>ABS</a:t>
                      </a:r>
                      <a:r>
                        <a:rPr kumimoji="0" lang="en-IN" sz="1800" kern="1200" dirty="0">
                          <a:solidFill>
                            <a:schemeClr val="tx2"/>
                          </a:solidFill>
                          <a:latin typeface="Liberation Mono"/>
                          <a:ea typeface="+mn-ea"/>
                          <a:cs typeface="+mn-cs"/>
                        </a:rPr>
                        <a:t>(numeric )</a:t>
                      </a:r>
                    </a:p>
                  </a:txBody>
                  <a:tcPr marL="68580" marR="68580" marT="0" marB="0" anchor="ctr"/>
                </a:tc>
                <a:tc>
                  <a:txBody>
                    <a:bodyPr/>
                    <a:lstStyle/>
                    <a:p>
                      <a:pPr algn="l">
                        <a:spcAft>
                          <a:spcPts val="0"/>
                        </a:spcAft>
                      </a:pPr>
                      <a:r>
                        <a:rPr kumimoji="0" lang="en-US" sz="1800" b="0" kern="1200" dirty="0">
                          <a:solidFill>
                            <a:schemeClr val="tx1"/>
                          </a:solidFill>
                          <a:effectLst/>
                          <a:latin typeface="Liberation Mono"/>
                          <a:ea typeface="Times New Roman" panose="02020603050405020304" pitchFamily="18" charset="0"/>
                          <a:cs typeface="+mn-cs"/>
                        </a:rPr>
                        <a:t>TINYINT, SMALLINT, INT, and BIGINT data types cannot represent absolute values of their minimum negative values, because they have more negative values than positive. For example, for INT data type allowed values are from -2147483648 to 2147483647. ABS(-2147483648) should be 2147483648, but this value is not allowed for this data type. It leads to an exception. To avoid it cast argument of this function to a higher data type.</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a:t>
                      </a:r>
                      <a:r>
                        <a:rPr kumimoji="0" lang="en-US" sz="1800" kern="1200" dirty="0">
                          <a:solidFill>
                            <a:schemeClr val="tx2"/>
                          </a:solidFill>
                          <a:latin typeface="Liberation Mono"/>
                          <a:ea typeface="+mn-ea"/>
                          <a:cs typeface="+mn-cs"/>
                        </a:rPr>
                        <a:t>( numeric )</a:t>
                      </a:r>
                    </a:p>
                    <a:p>
                      <a:pPr>
                        <a:spcAft>
                          <a:spcPts val="0"/>
                        </a:spcAft>
                      </a:pPr>
                      <a:endParaRPr kumimoji="0" lang="en-US" sz="800" kern="1200" dirty="0">
                        <a:solidFill>
                          <a:schemeClr val="tx2"/>
                        </a:solidFill>
                        <a:latin typeface="Liberation Mono"/>
                        <a:ea typeface="+mn-ea"/>
                        <a:cs typeface="+mn-cs"/>
                      </a:endParaRPr>
                    </a:p>
                    <a:p>
                      <a:pPr>
                        <a:spcAft>
                          <a:spcPts val="0"/>
                        </a:spcAft>
                      </a:pPr>
                      <a:r>
                        <a:rPr kumimoji="0" lang="en-US" sz="1800" kern="1200" dirty="0">
                          <a:solidFill>
                            <a:schemeClr val="tx2"/>
                          </a:solidFill>
                          <a:latin typeface="Liberation Mono"/>
                          <a:ea typeface="+mn-ea"/>
                          <a:cs typeface="+mn-cs"/>
                        </a:rPr>
                        <a:t>  </a:t>
                      </a:r>
                      <a:r>
                        <a:rPr kumimoji="0" lang="en-US" sz="1800" kern="1200" dirty="0">
                          <a:solidFill>
                            <a:srgbClr val="803A69"/>
                          </a:solidFill>
                          <a:latin typeface="Liberation Mono"/>
                          <a:ea typeface="+mn-ea"/>
                          <a:cs typeface="+mn-cs"/>
                        </a:rPr>
                        <a:t>CEILING</a:t>
                      </a:r>
                      <a:r>
                        <a:rPr kumimoji="0" lang="en-US" sz="1800" kern="1200" dirty="0">
                          <a:solidFill>
                            <a:schemeClr val="tx2"/>
                          </a:solidFill>
                          <a:latin typeface="Liberation Mono"/>
                          <a:ea typeface="+mn-ea"/>
                          <a:cs typeface="+mn-cs"/>
                        </a:rPr>
                        <a:t>( numeric )</a:t>
                      </a:r>
                    </a:p>
                  </a:txBody>
                  <a:tcPr marL="68580" marR="68580" marT="0" marB="0" anchor="ctr"/>
                </a:tc>
                <a:tc>
                  <a:txBody>
                    <a:bodyPr/>
                    <a:lstStyle/>
                    <a:p>
                      <a:pPr>
                        <a:spcAft>
                          <a:spcPts val="0"/>
                        </a:spcAft>
                      </a:pPr>
                      <a:r>
                        <a:rPr kumimoji="0" lang="en-US" b="0" i="0" kern="1200" dirty="0">
                          <a:solidFill>
                            <a:schemeClr val="tx1"/>
                          </a:solidFill>
                          <a:effectLst/>
                          <a:latin typeface="Liberation Mono"/>
                          <a:ea typeface="+mn-ea"/>
                          <a:cs typeface="+mn-cs"/>
                        </a:rPr>
                        <a:t>Returns the smallest integer value that is greater than or equal to the argument. </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FLOOR</a:t>
                      </a:r>
                      <a:r>
                        <a:rPr kumimoji="0" lang="en-US" sz="1800" kern="1200" dirty="0">
                          <a:solidFill>
                            <a:schemeClr val="tx2"/>
                          </a:solidFill>
                          <a:latin typeface="Liberation Mono"/>
                          <a:ea typeface="+mn-ea"/>
                          <a:cs typeface="+mn-cs"/>
                        </a:rPr>
                        <a:t>( numeric )</a:t>
                      </a:r>
                      <a:endParaRPr kumimoji="0" lang="en-IN" sz="1800" kern="1200" dirty="0">
                        <a:solidFill>
                          <a:schemeClr val="tx2"/>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largest integer value that is less than or equal to the argument.</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a:t>
                      </a:r>
                      <a:r>
                        <a:rPr kumimoji="0" lang="en-US" sz="1800" kern="1200" dirty="0">
                          <a:solidFill>
                            <a:schemeClr val="tx2"/>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Calling the function without parameter returns the next a pseudo random number.</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ROUND</a:t>
                      </a:r>
                      <a:r>
                        <a:rPr kumimoji="0" lang="en-US" sz="1800" kern="1200" dirty="0">
                          <a:solidFill>
                            <a:schemeClr val="tx2"/>
                          </a:solidFill>
                          <a:latin typeface="Liberation Mono"/>
                          <a:ea typeface="+mn-ea"/>
                          <a:cs typeface="+mn-cs"/>
                        </a:rPr>
                        <a:t>( numeric, digitsInt )</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Rounds to a number of fractional digits.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US" sz="1800" kern="1200" dirty="0">
                          <a:solidFill>
                            <a:srgbClr val="803A69"/>
                          </a:solidFill>
                          <a:latin typeface="Liberation Mono"/>
                          <a:ea typeface="+mn-ea"/>
                          <a:cs typeface="+mn-cs"/>
                        </a:rPr>
                        <a:t>RANDOM_UUID</a:t>
                      </a:r>
                      <a:r>
                        <a:rPr kumimoji="0" lang="en-US" sz="1800" kern="1200" dirty="0">
                          <a:solidFill>
                            <a:schemeClr val="tx2"/>
                          </a:solidFill>
                          <a:latin typeface="Liberation Mono"/>
                          <a:ea typeface="+mn-ea"/>
                          <a:cs typeface="+mn-cs"/>
                        </a:rPr>
                        <a:t>()</a:t>
                      </a: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Returns a new UUID with 122 pseudo random bits.</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
                      </a:r>
                      <a:r>
                        <a:rPr kumimoji="0" lang="en-IN" sz="1800" kern="1200" dirty="0">
                          <a:solidFill>
                            <a:schemeClr val="tx2"/>
                          </a:solidFill>
                          <a:latin typeface="Liberation Mono"/>
                          <a:ea typeface="+mn-ea"/>
                          <a:cs typeface="+mn-cs"/>
                        </a:rPr>
                        <a:t>( numeric, digitsInt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kern="1200" dirty="0">
                        <a:solidFill>
                          <a:schemeClr val="tx2"/>
                        </a:solidFill>
                        <a:latin typeface="Liberation 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TRUNCATE</a:t>
                      </a:r>
                      <a:r>
                        <a:rPr kumimoji="0" lang="en-IN" sz="1800" kern="1200" dirty="0">
                          <a:solidFill>
                            <a:schemeClr val="tx2"/>
                          </a:solidFill>
                          <a:latin typeface="Liberation Mono"/>
                          <a:ea typeface="+mn-ea"/>
                          <a:cs typeface="+mn-cs"/>
                        </a:rPr>
                        <a:t>( numeric, digitsInt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mn-ea"/>
                          <a:cs typeface="+mn-cs"/>
                        </a:rPr>
                        <a:t>When a numeric argument is specified, truncates it to a number of digits (to the next value closer to 0)</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39964419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rPr>
              <a:t> </a:t>
            </a:r>
            <a:r>
              <a:rPr lang="en-IN" dirty="0">
                <a:solidFill>
                  <a:srgbClr val="803A69"/>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rPr>
              <a:t> </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803A69"/>
                </a:solidFill>
                <a:latin typeface="Liberation Mono"/>
              </a:rPr>
              <a:t>CAST</a:t>
            </a:r>
            <a:r>
              <a:rPr lang="en-US" dirty="0">
                <a:latin typeface="Liberation Mono"/>
                <a:cs typeface="Arial" panose="020B0604020202020204" pitchFamily="34" charset="0"/>
              </a:rPr>
              <a:t>(</a:t>
            </a:r>
            <a:r>
              <a:rPr lang="en-US" dirty="0">
                <a:solidFill>
                  <a:srgbClr val="803A69"/>
                </a:solidFill>
                <a:latin typeface="Liberation Mono"/>
              </a:rPr>
              <a:t>ROUND</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cs typeface="Times New Roman" panose="02020603050405020304" pitchFamily="18" charset="0"/>
              </a:rPr>
              <a:t>) AS </a:t>
            </a:r>
            <a:r>
              <a:rPr lang="en-US" dirty="0">
                <a:solidFill>
                  <a:srgbClr val="834689"/>
                </a:solidFill>
                <a:latin typeface="Liberation Mono"/>
                <a:cs typeface="Arial" panose="020B0604020202020204" pitchFamily="34" charset="0"/>
              </a:rPr>
              <a:t>INT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803A69"/>
                </a:solidFill>
                <a:latin typeface="Liberation Mono"/>
              </a:rPr>
              <a:t>CAST</a:t>
            </a:r>
            <a:r>
              <a:rPr lang="en-US" dirty="0">
                <a:latin typeface="Liberation Mono"/>
                <a:ea typeface="Times New Roman" panose="02020603050405020304" pitchFamily="18" charset="0"/>
              </a:rPr>
              <a:t>(</a:t>
            </a:r>
            <a:r>
              <a:rPr lang="en-US" dirty="0">
                <a:solidFill>
                  <a:srgbClr val="803A69"/>
                </a:solidFill>
                <a:latin typeface="Liberation Mono"/>
              </a:rPr>
              <a:t>FLOOR</a:t>
            </a:r>
            <a:r>
              <a:rPr lang="en-US" dirty="0">
                <a:latin typeface="Liberation Mono"/>
                <a:cs typeface="Arial" panose="020B0604020202020204" pitchFamily="34" charset="0"/>
              </a:rPr>
              <a:t>(</a:t>
            </a:r>
            <a:r>
              <a:rPr lang="en-US" dirty="0">
                <a:solidFill>
                  <a:srgbClr val="803A69"/>
                </a:solidFill>
                <a:latin typeface="Liberation Mono"/>
              </a:rPr>
              <a:t>RAND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 AS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OTP;</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988532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30011874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2" name="Table 1">
            <a:extLst>
              <a:ext uri="{FF2B5EF4-FFF2-40B4-BE49-F238E27FC236}">
                <a16:creationId xmlns:a16="http://schemas.microsoft.com/office/drawing/2014/main" id="{10E906A6-2356-9743-F5B0-03C0F0EC4811}"/>
              </a:ext>
            </a:extLst>
          </p:cNvPr>
          <p:cNvGraphicFramePr>
            <a:graphicFrameLocks noGrp="1"/>
          </p:cNvGraphicFramePr>
          <p:nvPr>
            <p:extLst>
              <p:ext uri="{D42A27DB-BD31-4B8C-83A1-F6EECF244321}">
                <p14:modId xmlns:p14="http://schemas.microsoft.com/office/powerpoint/2010/main" val="1492560981"/>
              </p:ext>
            </p:extLst>
          </p:nvPr>
        </p:nvGraphicFramePr>
        <p:xfrm>
          <a:off x="191344" y="706204"/>
          <a:ext cx="11809312" cy="3767241"/>
        </p:xfrm>
        <a:graphic>
          <a:graphicData uri="http://schemas.openxmlformats.org/drawingml/2006/table">
            <a:tbl>
              <a:tblPr firstRow="1" bandRow="1">
                <a:tableStyleId>{7E9639D4-E3E2-4D34-9284-5A2195B3D0D7}</a:tableStyleId>
              </a:tblPr>
              <a:tblGrid>
                <a:gridCol w="5400600">
                  <a:extLst>
                    <a:ext uri="{9D8B030D-6E8A-4147-A177-3AD203B41FA5}">
                      <a16:colId xmlns:a16="http://schemas.microsoft.com/office/drawing/2014/main" val="20000"/>
                    </a:ext>
                  </a:extLst>
                </a:gridCol>
                <a:gridCol w="640871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803A69"/>
                          </a:solidFill>
                          <a:latin typeface="Liberation Mono"/>
                          <a:ea typeface="+mn-ea"/>
                          <a:cs typeface="+mn-cs"/>
                        </a:rPr>
                        <a:t>  CURDATE</a:t>
                      </a:r>
                      <a:r>
                        <a:rPr kumimoji="0" lang="en-IN" sz="1800" kern="1200" dirty="0">
                          <a:solidFill>
                            <a:schemeClr val="tx2"/>
                          </a:solidFill>
                          <a:latin typeface="Liberation Mono"/>
                          <a:ea typeface="+mn-ea"/>
                          <a:cs typeface="+mn-cs"/>
                        </a:rPr>
                        <a:t>()</a:t>
                      </a:r>
                    </a:p>
                    <a:p>
                      <a:pPr>
                        <a:spcAft>
                          <a:spcPts val="0"/>
                        </a:spcAft>
                      </a:pPr>
                      <a:endParaRPr kumimoji="0" lang="en-IN" sz="800" kern="1200" dirty="0">
                        <a:solidFill>
                          <a:schemeClr val="tx2"/>
                        </a:solidFill>
                        <a:latin typeface="Liberation Mono"/>
                        <a:ea typeface="+mn-ea"/>
                        <a:cs typeface="+mn-cs"/>
                      </a:endParaRPr>
                    </a:p>
                    <a:p>
                      <a:pPr>
                        <a:spcAft>
                          <a:spcPts val="0"/>
                        </a:spcAft>
                      </a:pPr>
                      <a:r>
                        <a:rPr kumimoji="0" lang="en-IN" sz="1800" kern="1200" dirty="0">
                          <a:solidFill>
                            <a:srgbClr val="803A69"/>
                          </a:solidFill>
                          <a:latin typeface="Liberation Mono"/>
                          <a:ea typeface="+mn-ea"/>
                          <a:cs typeface="+mn-cs"/>
                        </a:rPr>
                        <a:t>  CURRENT_DATE</a:t>
                      </a:r>
                      <a:r>
                        <a:rPr kumimoji="0" lang="en-IN" sz="1800" kern="1200" dirty="0">
                          <a:solidFill>
                            <a:schemeClr val="tx2"/>
                          </a:solidFill>
                          <a:latin typeface="Liberation Mono"/>
                          <a:ea typeface="+mn-ea"/>
                          <a:cs typeface="+mn-cs"/>
                        </a:rPr>
                        <a:t>()</a:t>
                      </a:r>
                    </a:p>
                  </a:txBody>
                  <a:tcPr marL="68580" marR="68580" marT="0" marB="0" anchor="ctr"/>
                </a:tc>
                <a:tc>
                  <a:txBody>
                    <a:bodyPr/>
                    <a:lstStyle/>
                    <a:p>
                      <a:pPr algn="l">
                        <a:spcAft>
                          <a:spcPts val="0"/>
                        </a:spcAft>
                      </a:pPr>
                      <a:r>
                        <a:rPr kumimoji="0" lang="en-IN" sz="1800" b="0" kern="1200" dirty="0">
                          <a:solidFill>
                            <a:schemeClr val="tx1"/>
                          </a:solidFill>
                          <a:effectLst/>
                          <a:latin typeface="Liberation Mono"/>
                          <a:ea typeface="Times New Roman" panose="02020603050405020304" pitchFamily="18" charset="0"/>
                          <a:cs typeface="+mn-cs"/>
                        </a:rPr>
                        <a:t>Returns the current date.</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803A69"/>
                          </a:solidFill>
                          <a:latin typeface="Liberation Mono"/>
                          <a:ea typeface="+mn-ea"/>
                          <a:cs typeface="+mn-cs"/>
                        </a:rPr>
                        <a:t>  CURTIME</a:t>
                      </a:r>
                      <a:r>
                        <a:rPr kumimoji="0" lang="en-IN" sz="1800" kern="1200" dirty="0">
                          <a:solidFill>
                            <a:schemeClr val="tx2"/>
                          </a:solidFill>
                          <a:latin typeface="Liberation Mono"/>
                          <a:ea typeface="+mn-ea"/>
                          <a:cs typeface="+mn-cs"/>
                        </a:rPr>
                        <a:t>()</a:t>
                      </a:r>
                      <a:endParaRPr kumimoji="0" lang="en-US"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Returns the current time.</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CURRENT_TIME</a:t>
                      </a:r>
                      <a:r>
                        <a:rPr kumimoji="0" lang="en-IN" sz="1800" kern="1200" dirty="0">
                          <a:solidFill>
                            <a:schemeClr val="tx2"/>
                          </a:solidFill>
                          <a:latin typeface="Liberation Mono"/>
                          <a:ea typeface="+mn-ea"/>
                          <a:cs typeface="+mn-cs"/>
                        </a:rPr>
                        <a:t>()</a:t>
                      </a: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mn-ea"/>
                          <a:cs typeface="+mn-cs"/>
                        </a:rPr>
                        <a:t>Returns the current time with time zone.</a:t>
                      </a: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2"/>
                          </a:solidFill>
                          <a:latin typeface="Liberation Mono"/>
                          <a:ea typeface="+mn-ea"/>
                          <a:cs typeface="+mn-cs"/>
                        </a:rPr>
                        <a:t>  </a:t>
                      </a:r>
                      <a:r>
                        <a:rPr kumimoji="0" lang="en-IN" sz="1800" kern="1200" dirty="0">
                          <a:solidFill>
                            <a:srgbClr val="803A69"/>
                          </a:solidFill>
                          <a:latin typeface="Liberation Mono"/>
                          <a:ea typeface="+mn-ea"/>
                          <a:cs typeface="+mn-cs"/>
                        </a:rPr>
                        <a:t>DATEADD</a:t>
                      </a:r>
                      <a:r>
                        <a:rPr kumimoji="0" lang="en-IN" sz="1800" kern="1200" dirty="0">
                          <a:solidFill>
                            <a:schemeClr val="tx2"/>
                          </a:solidFill>
                          <a:latin typeface="Liberation Mono"/>
                          <a:ea typeface="+mn-ea"/>
                          <a:cs typeface="+mn-cs"/>
                        </a:rPr>
                        <a:t>( datetimeField , addIntLong , dateAndTime )</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2463863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6029364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3054336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2"/>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3282335494"/>
                  </a:ext>
                </a:extLst>
              </a:tr>
            </a:tbl>
          </a:graphicData>
        </a:graphic>
      </p:graphicFrame>
    </p:spTree>
    <p:extLst>
      <p:ext uri="{BB962C8B-B14F-4D97-AF65-F5344CB8AC3E}">
        <p14:creationId xmlns:p14="http://schemas.microsoft.com/office/powerpoint/2010/main" val="2665665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13301306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56993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412036464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50002</TotalTime>
  <Words>56390</Words>
  <Application>Microsoft Office PowerPoint</Application>
  <PresentationFormat>Widescreen</PresentationFormat>
  <Paragraphs>6879</Paragraphs>
  <Slides>534</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534</vt:i4>
      </vt:variant>
    </vt:vector>
  </HeadingPairs>
  <TitlesOfParts>
    <vt:vector size="566"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11212</cp:revision>
  <dcterms:created xsi:type="dcterms:W3CDTF">2015-10-09T06:09:34Z</dcterms:created>
  <dcterms:modified xsi:type="dcterms:W3CDTF">2023-05-11T03:44:36Z</dcterms:modified>
</cp:coreProperties>
</file>